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73" r:id="rId3"/>
    <p:sldId id="275" r:id="rId4"/>
    <p:sldId id="276" r:id="rId5"/>
    <p:sldId id="264" r:id="rId6"/>
    <p:sldId id="258" r:id="rId7"/>
    <p:sldId id="261" r:id="rId8"/>
    <p:sldId id="263" r:id="rId9"/>
    <p:sldId id="266" r:id="rId10"/>
    <p:sldId id="267" r:id="rId11"/>
    <p:sldId id="265" r:id="rId12"/>
    <p:sldId id="268" r:id="rId13"/>
    <p:sldId id="269" r:id="rId14"/>
    <p:sldId id="277" r:id="rId15"/>
    <p:sldId id="270" r:id="rId16"/>
    <p:sldId id="272" r:id="rId17"/>
    <p:sldId id="259" r:id="rId18"/>
    <p:sldId id="260" r:id="rId19"/>
    <p:sldId id="274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8"/>
    <p:restoredTop sz="96327"/>
  </p:normalViewPr>
  <p:slideViewPr>
    <p:cSldViewPr snapToGrid="0" snapToObjects="1">
      <p:cViewPr varScale="1">
        <p:scale>
          <a:sx n="110" d="100"/>
          <a:sy n="110" d="100"/>
        </p:scale>
        <p:origin x="6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gif>
</file>

<file path=ppt/media/image10.jpeg>
</file>

<file path=ppt/media/image11.jpeg>
</file>

<file path=ppt/media/image12.jpg>
</file>

<file path=ppt/media/image16.png>
</file>

<file path=ppt/media/image2.jpg>
</file>

<file path=ppt/media/image21.png>
</file>

<file path=ppt/media/image3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10330F-8077-9C40-8004-E0966F3CE06B}" type="datetimeFigureOut">
              <a:rPr lang="en-US" smtClean="0"/>
              <a:t>7/15/22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BEB87-7BA4-0F40-BEC8-DA4D5325C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500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7BEB87-7BA4-0F40-BEC8-DA4D5325CFF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79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93E517-B381-A243-B4CA-3A3AE5DED3B3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C42BC-482F-8D42-9EAC-0C9096A29255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18FC7B4-7B3B-1B43-8A76-340468FABE6F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835CA-E6F6-9F43-90C4-9DEFF8AB5387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7F2840-8E55-9F4F-9C17-D2E023361D3C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CA3A6-A561-A04C-8961-95907855BE24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51C1E-3ACF-FB46-A433-A21D9BE52D8A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7888D-E693-044A-8835-C33D53D99B94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7099-7A5A-9945-8F51-1E20CD77BF27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44C1BC6-1119-1043-816F-48888131E8F4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03CC1-2413-EF40-9F9F-3765011A2C8B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2128AC7-89CF-C943-A862-2D76DAB6F40B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EDAE7-F765-FC91-9252-8B44B33C25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Efficient information distribution in Internet of Medical Things (IoMT) scenarios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9A31A9-BFB4-9747-A142-1A64B19E2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695470"/>
            <a:ext cx="10993546" cy="590321"/>
          </a:xfrm>
        </p:spPr>
        <p:txBody>
          <a:bodyPr/>
          <a:lstStyle/>
          <a:p>
            <a:r>
              <a:rPr lang="en-GB" dirty="0" err="1"/>
              <a:t>Tullia</a:t>
            </a:r>
            <a:r>
              <a:rPr lang="en-GB" dirty="0"/>
              <a:t> Fontana, </a:t>
            </a:r>
            <a:r>
              <a:rPr lang="en-GB" dirty="0" err="1"/>
              <a:t>Nicolás</a:t>
            </a:r>
            <a:r>
              <a:rPr lang="en-GB" dirty="0"/>
              <a:t> Ortiz De Zarate, Nicole Zattarin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457F1-96D9-AE3E-964B-980CCB1B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261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4F7A5-2955-1706-E4B7-37640E53B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reduction: Clustering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E8E4F4-96CB-75B8-5F64-CD9F9AE4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B4E48-3D4C-1C09-1A23-F5A7CE8BE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393" y="2812218"/>
            <a:ext cx="4117807" cy="3678303"/>
          </a:xfrm>
        </p:spPr>
        <p:txBody>
          <a:bodyPr/>
          <a:lstStyle/>
          <a:p>
            <a:r>
              <a:rPr lang="en-US" b="1" dirty="0"/>
              <a:t>Data: </a:t>
            </a:r>
            <a:r>
              <a:rPr lang="en-US" dirty="0"/>
              <a:t>signals from different sensors while the subject is walking/laying;</a:t>
            </a:r>
          </a:p>
          <a:p>
            <a:r>
              <a:rPr lang="en-US" b="1" dirty="0" err="1"/>
              <a:t>Kmeans</a:t>
            </a:r>
            <a:r>
              <a:rPr lang="en-US" b="1" dirty="0"/>
              <a:t> clustering </a:t>
            </a:r>
            <a:r>
              <a:rPr lang="en-US" dirty="0"/>
              <a:t>[4] [5]:  computes centroids with a fixed number of clusters;</a:t>
            </a:r>
          </a:p>
          <a:p>
            <a:r>
              <a:rPr lang="en-US" b="1" dirty="0"/>
              <a:t>Metrics</a:t>
            </a:r>
            <a:r>
              <a:rPr lang="en-US" dirty="0"/>
              <a:t>: Euclidean, </a:t>
            </a:r>
            <a:r>
              <a:rPr lang="en-GB" dirty="0"/>
              <a:t>dynamic time wrapping distance [6];</a:t>
            </a:r>
          </a:p>
          <a:p>
            <a:r>
              <a:rPr lang="en-GB" b="1" dirty="0"/>
              <a:t>Approach</a:t>
            </a:r>
            <a:r>
              <a:rPr lang="en-GB" dirty="0"/>
              <a:t>:  apply </a:t>
            </a:r>
            <a:r>
              <a:rPr lang="en-GB" dirty="0" err="1"/>
              <a:t>Kmeans</a:t>
            </a:r>
            <a:r>
              <a:rPr lang="en-GB" dirty="0"/>
              <a:t> at each millisecond.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11027D-B761-0627-20A2-407FCEDA9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782" y="2152650"/>
            <a:ext cx="8913218" cy="470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72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6858F-FC4D-132E-903E-866632295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reduction: Clustering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3E46424-E0A5-58F5-BE3C-0842666C6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599" y="6016144"/>
            <a:ext cx="8421927" cy="57515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D3139F-1DC9-917A-20A5-1FD305CA5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5BBCB2-F56A-3DEF-8C05-5F3A8D692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60" y="2296300"/>
            <a:ext cx="6035113" cy="32791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747ADE-C4BE-9D7F-6B4B-E662620EF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57188"/>
            <a:ext cx="5945427" cy="335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64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3AB85-DB5F-031D-A931-F41AEAD93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Validation: binary classification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BA4052-EF10-B459-12F8-489D8ED04ABA}"/>
              </a:ext>
            </a:extLst>
          </p:cNvPr>
          <p:cNvSpPr txBox="1"/>
          <p:nvPr/>
        </p:nvSpPr>
        <p:spPr>
          <a:xfrm>
            <a:off x="747795" y="2147766"/>
            <a:ext cx="106964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i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H</a:t>
            </a:r>
            <a:r>
              <a:rPr lang="en-GB" sz="2800" i="1" dirty="0">
                <a:solidFill>
                  <a:schemeClr val="accent2">
                    <a:lumMod val="75000"/>
                  </a:schemeClr>
                </a:solidFill>
                <a:effectLst/>
                <a:latin typeface="Helvetica" pitchFamily="2" charset="0"/>
              </a:rPr>
              <a:t>ow well can we still distinguish high level activity after clustering?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F9F2E97-D4F9-D4FF-4D38-EF693DCB4B81}"/>
              </a:ext>
            </a:extLst>
          </p:cNvPr>
          <p:cNvSpPr/>
          <p:nvPr/>
        </p:nvSpPr>
        <p:spPr>
          <a:xfrm>
            <a:off x="1395495" y="2997200"/>
            <a:ext cx="4878305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Train a binary classifier (walking/laying) on original features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63248E0-9FA7-7698-7A97-646DA19C0ED9}"/>
              </a:ext>
            </a:extLst>
          </p:cNvPr>
          <p:cNvSpPr/>
          <p:nvPr/>
        </p:nvSpPr>
        <p:spPr>
          <a:xfrm>
            <a:off x="1395494" y="4242542"/>
            <a:ext cx="4878305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Test on data obtained from the signals of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KMeans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centroids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58A2EB2-AB82-6EEA-0093-2BC446A805BB}"/>
              </a:ext>
            </a:extLst>
          </p:cNvPr>
          <p:cNvSpPr/>
          <p:nvPr/>
        </p:nvSpPr>
        <p:spPr>
          <a:xfrm>
            <a:off x="1395493" y="5498082"/>
            <a:ext cx="4878305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Accuracy answers the question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0B05B27-0E52-D366-A487-147B224F5D51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 flipH="1">
            <a:off x="3834647" y="3911600"/>
            <a:ext cx="1" cy="330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DD44711-CDB3-81DC-B534-BE4F125C09D0}"/>
              </a:ext>
            </a:extLst>
          </p:cNvPr>
          <p:cNvCxnSpPr>
            <a:cxnSpLocks/>
          </p:cNvCxnSpPr>
          <p:nvPr/>
        </p:nvCxnSpPr>
        <p:spPr>
          <a:xfrm flipH="1">
            <a:off x="3834646" y="5157684"/>
            <a:ext cx="1" cy="330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98CA713-506D-C745-2B21-A15521579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7" y="2971800"/>
            <a:ext cx="3100297" cy="370942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5A8C20-3501-44EB-AB03-D85B8D856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557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F58F-374F-3865-3E08-B847C01B2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homogeneous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F88E77-6C1C-1DA4-0A72-F06183A43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50" y="4127434"/>
            <a:ext cx="8445500" cy="253365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975C58-E37E-DC0A-1C39-96F53EEEC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209056"/>
            <a:ext cx="11029615" cy="3678303"/>
          </a:xfrm>
        </p:spPr>
        <p:txBody>
          <a:bodyPr/>
          <a:lstStyle/>
          <a:p>
            <a:endParaRPr lang="en-US" dirty="0"/>
          </a:p>
          <a:p>
            <a:r>
              <a:rPr lang="en-US" b="1" dirty="0"/>
              <a:t>Dataset</a:t>
            </a:r>
            <a:r>
              <a:rPr lang="en-US" dirty="0"/>
              <a:t>: amplitude of the signals in a window of 80 </a:t>
            </a:r>
            <a:r>
              <a:rPr lang="en-US" dirty="0" err="1"/>
              <a:t>ms</a:t>
            </a:r>
            <a:r>
              <a:rPr lang="en-US" dirty="0"/>
              <a:t>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EBD733-219D-8452-1725-43DF57A9B525}"/>
              </a:ext>
            </a:extLst>
          </p:cNvPr>
          <p:cNvSpPr txBox="1"/>
          <p:nvPr/>
        </p:nvSpPr>
        <p:spPr>
          <a:xfrm>
            <a:off x="581192" y="2260540"/>
            <a:ext cx="3987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Linear model:  logistic regressor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357AFB-48C1-4495-8584-07C57C121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5BF94B0-37B8-46DB-B2A1-58B645A33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1808" y="1943041"/>
            <a:ext cx="3658999" cy="401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07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3331EE-2CA9-4303-E404-FD5E0F04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4AF255-848C-6A82-C220-682EE31FD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9618" y="1634933"/>
            <a:ext cx="5922382" cy="41155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E35EB9-2479-74AD-18A6-A82E95010204}"/>
              </a:ext>
            </a:extLst>
          </p:cNvPr>
          <p:cNvSpPr txBox="1"/>
          <p:nvPr/>
        </p:nvSpPr>
        <p:spPr>
          <a:xfrm>
            <a:off x="5450376" y="5750487"/>
            <a:ext cx="573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Figure: IMU accelerometer signals in laying conditions.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BD6964-1A9D-ECA3-3D93-984BB96BAB5C}"/>
              </a:ext>
            </a:extLst>
          </p:cNvPr>
          <p:cNvSpPr txBox="1"/>
          <p:nvPr/>
        </p:nvSpPr>
        <p:spPr>
          <a:xfrm>
            <a:off x="474560" y="2190760"/>
            <a:ext cx="6099858" cy="7325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Linear model drawback: </a:t>
            </a:r>
          </a:p>
          <a:p>
            <a:pPr marL="306000" indent="-306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b="1" dirty="0">
                <a:solidFill>
                  <a:schemeClr val="tx2"/>
                </a:solidFill>
              </a:rPr>
              <a:t>False positive rate:  </a:t>
            </a:r>
            <a:r>
              <a:rPr lang="en-US" dirty="0">
                <a:solidFill>
                  <a:schemeClr val="tx2"/>
                </a:solidFill>
              </a:rPr>
              <a:t>non negligible ~20%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7447AE6-3242-0E7C-61CE-671767AA6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Classification of homogeneous data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F1FE0173-C479-D7C1-D3FF-3C54D0B7040B}"/>
              </a:ext>
            </a:extLst>
          </p:cNvPr>
          <p:cNvSpPr txBox="1">
            <a:spLocks/>
          </p:cNvSpPr>
          <p:nvPr/>
        </p:nvSpPr>
        <p:spPr>
          <a:xfrm>
            <a:off x="474560" y="2272592"/>
            <a:ext cx="5795058" cy="5311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b="1" dirty="0"/>
              <a:t>Dataset</a:t>
            </a:r>
            <a:r>
              <a:rPr lang="en-US" dirty="0"/>
              <a:t>: entire time-series;</a:t>
            </a:r>
          </a:p>
          <a:p>
            <a:r>
              <a:rPr lang="en-US" b="1" dirty="0"/>
              <a:t>Accuracy: </a:t>
            </a:r>
            <a:r>
              <a:rPr lang="en-US" dirty="0"/>
              <a:t>high accuracy, diagonal confusion matrix;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b="1" dirty="0">
                <a:solidFill>
                  <a:schemeClr val="accent2">
                    <a:lumMod val="75000"/>
                  </a:schemeClr>
                </a:solidFill>
              </a:rPr>
              <a:t>Drawbacks:</a:t>
            </a:r>
            <a:endParaRPr lang="en-US" dirty="0"/>
          </a:p>
          <a:p>
            <a:r>
              <a:rPr lang="en-US" b="1" dirty="0"/>
              <a:t>Training: </a:t>
            </a:r>
            <a:r>
              <a:rPr lang="en-US" dirty="0"/>
              <a:t>slower and more delicate;</a:t>
            </a:r>
          </a:p>
          <a:p>
            <a:r>
              <a:rPr lang="en-US" b="1" dirty="0"/>
              <a:t>Tuning</a:t>
            </a:r>
            <a:r>
              <a:rPr lang="en-US" dirty="0"/>
              <a:t>: requires specific hyperparameters according to the specific kind of data;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08E806-F457-5B55-6F29-C9F12CD2EE71}"/>
              </a:ext>
            </a:extLst>
          </p:cNvPr>
          <p:cNvSpPr txBox="1"/>
          <p:nvPr/>
        </p:nvSpPr>
        <p:spPr>
          <a:xfrm>
            <a:off x="474560" y="3292600"/>
            <a:ext cx="1907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Neural model:</a:t>
            </a:r>
          </a:p>
        </p:txBody>
      </p:sp>
    </p:spTree>
    <p:extLst>
      <p:ext uri="{BB962C8B-B14F-4D97-AF65-F5344CB8AC3E}">
        <p14:creationId xmlns:p14="http://schemas.microsoft.com/office/powerpoint/2010/main" val="1213621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CFFD5-CF50-856C-5C68-F2835336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heterogeneous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8A0D0-8E0F-A85C-B5A2-C785AB944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510615"/>
            <a:ext cx="5748170" cy="3678303"/>
          </a:xfrm>
        </p:spPr>
        <p:txBody>
          <a:bodyPr/>
          <a:lstStyle/>
          <a:p>
            <a:r>
              <a:rPr lang="en-US" b="1" dirty="0"/>
              <a:t>Dataset</a:t>
            </a:r>
            <a:r>
              <a:rPr lang="en-US" dirty="0"/>
              <a:t>: </a:t>
            </a:r>
            <a:r>
              <a:rPr lang="en-GB" dirty="0"/>
              <a:t>RUA, RLA, and BACK sensors for the IMU measurements and hip, back, RUA^, RUA_, RWR, RKN_ for the triaxial accelerators;</a:t>
            </a:r>
          </a:p>
          <a:p>
            <a:r>
              <a:rPr lang="en-US" b="1" dirty="0"/>
              <a:t>Preprocessing</a:t>
            </a:r>
            <a:r>
              <a:rPr lang="en-US" dirty="0"/>
              <a:t>: standardization among data coming form different sensors; </a:t>
            </a:r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4A131777-59BF-18C3-50AE-BAFCB31C8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363" y="1841535"/>
            <a:ext cx="4665663" cy="501646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DE78C-6849-44D4-5166-206916FBD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204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DE6B3-014D-085C-9A06-5C7783DA0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7E9FC-01C9-A033-D352-88AD134DE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460595"/>
            <a:ext cx="11029615" cy="3220179"/>
          </a:xfrm>
        </p:spPr>
        <p:txBody>
          <a:bodyPr/>
          <a:lstStyle/>
          <a:p>
            <a:r>
              <a:rPr lang="en-US" b="1" dirty="0"/>
              <a:t>IMU sensors (4 each): </a:t>
            </a:r>
            <a:r>
              <a:rPr lang="en-US" dirty="0"/>
              <a:t>a single PC accounts for ~90% of variance → one cluster is enough to correctly classify with more than 95% accuracy;</a:t>
            </a:r>
          </a:p>
          <a:p>
            <a:r>
              <a:rPr lang="en-US" b="1" dirty="0"/>
              <a:t>Triaxial accelerometers (9 each): </a:t>
            </a:r>
            <a:r>
              <a:rPr lang="en-US" dirty="0"/>
              <a:t>2/3 PCs account for ~90% of variance → 2/3 clusters are needed to reduce the leak of (~93% accuracy).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1C2DEA-62DD-D8D9-C46A-CC926EA2BBA2}"/>
              </a:ext>
            </a:extLst>
          </p:cNvPr>
          <p:cNvSpPr txBox="1"/>
          <p:nvPr/>
        </p:nvSpPr>
        <p:spPr>
          <a:xfrm>
            <a:off x="581192" y="2260540"/>
            <a:ext cx="2966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Homogeneous analysis: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A4B5F1-AD45-63EE-278D-14CBB8C2F75B}"/>
              </a:ext>
            </a:extLst>
          </p:cNvPr>
          <p:cNvSpPr txBox="1"/>
          <p:nvPr/>
        </p:nvSpPr>
        <p:spPr>
          <a:xfrm>
            <a:off x="581192" y="4741802"/>
            <a:ext cx="3064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Heterogeneous analysis: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88ACC1-4382-1B02-3FF8-1509E6940A0F}"/>
              </a:ext>
            </a:extLst>
          </p:cNvPr>
          <p:cNvSpPr txBox="1">
            <a:spLocks/>
          </p:cNvSpPr>
          <p:nvPr/>
        </p:nvSpPr>
        <p:spPr>
          <a:xfrm>
            <a:off x="581191" y="5305331"/>
            <a:ext cx="11029615" cy="1289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PCA: </a:t>
            </a:r>
            <a:r>
              <a:rPr lang="en-US" dirty="0"/>
              <a:t>~8 components to account for the 90% variance for all runs/subjects;</a:t>
            </a:r>
          </a:p>
          <a:p>
            <a:r>
              <a:rPr lang="en-US" b="1" dirty="0"/>
              <a:t>Clustering and classification: </a:t>
            </a:r>
            <a:r>
              <a:rPr lang="en-US" dirty="0"/>
              <a:t>more than 4 centers to reach train accuracy;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EFE49-BE95-9C56-296D-0FA7338A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130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59D66-8FAC-9DE4-857E-275BEA28D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75FB09-B49E-241E-967A-F92E081A84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9753" y="2035195"/>
            <a:ext cx="4299143" cy="317317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4ACD67-BCDD-54B0-CF51-2A156471D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520" y="2035195"/>
            <a:ext cx="4261772" cy="456331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2407D7-B345-288E-7447-0DB57E9F3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181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A7812-ADA0-DE04-AF7F-E6B2C9DD3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265F35-9948-4827-69E6-C56DD2E40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329" y="1943956"/>
            <a:ext cx="4373906" cy="44971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2C977-F59D-B32A-C47D-2DE9F868B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634" y="2042811"/>
            <a:ext cx="4373906" cy="409788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1A46E4-AA62-90CF-CC50-44D8382CA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276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2594B-EA53-BAA9-1F2D-22637DCA3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28EA44-B9FC-D7D1-772D-5EA4EEDB0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7737" y="2116042"/>
            <a:ext cx="4410489" cy="1547881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6AFE9-9671-B328-8347-C040402B8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56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549745-3A90-7AAC-A829-2AB564809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0" y="1072777"/>
            <a:ext cx="3171905" cy="1889146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Internet of medical things (</a:t>
            </a:r>
            <a:r>
              <a:rPr lang="en-US" dirty="0" err="1">
                <a:solidFill>
                  <a:srgbClr val="FFFFFF"/>
                </a:solidFill>
              </a:rPr>
              <a:t>iomt</a:t>
            </a:r>
            <a:r>
              <a:rPr lang="en-US" dirty="0">
                <a:solidFill>
                  <a:srgbClr val="FFFFFF"/>
                </a:solidFill>
              </a:rPr>
              <a:t>): 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 architecture</a:t>
            </a:r>
          </a:p>
        </p:txBody>
      </p:sp>
      <p:grpSp>
        <p:nvGrpSpPr>
          <p:cNvPr id="21" name="Group 14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16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DA421E5-9FD2-5CFD-F221-70B364F3E1E3}"/>
              </a:ext>
            </a:extLst>
          </p:cNvPr>
          <p:cNvSpPr txBox="1"/>
          <p:nvPr/>
        </p:nvSpPr>
        <p:spPr>
          <a:xfrm>
            <a:off x="764110" y="3420293"/>
            <a:ext cx="3033249" cy="3856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1600" dirty="0">
                <a:solidFill>
                  <a:srgbClr val="FFFFFF"/>
                </a:solidFill>
              </a:rPr>
              <a:t>Architecture of Internet of Medical Things (IoMT), taken from [9]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937C44C-9A5B-D28C-27B5-FEEEB6DA5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68799" y="1577756"/>
            <a:ext cx="7176667" cy="3868398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BFD2789-962D-90C4-E1EA-7BA7E531B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947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AEC1E6-847C-4C17-687B-19D21F06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1" y="826345"/>
            <a:ext cx="2948908" cy="215238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Internet of medical things (</a:t>
            </a:r>
            <a:r>
              <a:rPr lang="en-US" dirty="0" err="1">
                <a:solidFill>
                  <a:srgbClr val="FFFFFF"/>
                </a:solidFill>
              </a:rPr>
              <a:t>iomt</a:t>
            </a:r>
            <a:r>
              <a:rPr lang="en-US" dirty="0">
                <a:solidFill>
                  <a:srgbClr val="FFFFFF"/>
                </a:solidFill>
              </a:rPr>
              <a:t>): 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 advantages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69F84DA-7A29-E27A-5355-32A995967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3261" y="1005840"/>
            <a:ext cx="6037772" cy="457361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86E81-7A9F-24DE-8949-2A633D0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77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AEC1E6-847C-4C17-687B-19D21F06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1" y="826345"/>
            <a:ext cx="2948908" cy="215238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Internet of medical things (</a:t>
            </a:r>
            <a:r>
              <a:rPr lang="en-US" dirty="0" err="1">
                <a:solidFill>
                  <a:srgbClr val="FFFFFF"/>
                </a:solidFill>
              </a:rPr>
              <a:t>iomt</a:t>
            </a:r>
            <a:r>
              <a:rPr lang="en-US" dirty="0">
                <a:solidFill>
                  <a:srgbClr val="FFFFFF"/>
                </a:solidFill>
              </a:rPr>
              <a:t>): 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GB" dirty="0" err="1">
                <a:solidFill>
                  <a:srgbClr val="FFFFFF"/>
                </a:solidFill>
              </a:rPr>
              <a:t>challanges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84FC13F-12FF-3C9A-E37C-F49B4708823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8072396" y="3464770"/>
            <a:ext cx="1" cy="6592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31D0954-E65F-3900-D552-D74CDE925B38}"/>
              </a:ext>
            </a:extLst>
          </p:cNvPr>
          <p:cNvSpPr/>
          <p:nvPr/>
        </p:nvSpPr>
        <p:spPr>
          <a:xfrm>
            <a:off x="6096000" y="826345"/>
            <a:ext cx="3952793" cy="263842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Problems:</a:t>
            </a:r>
            <a:endParaRPr lang="en-US" sz="2000" dirty="0">
              <a:solidFill>
                <a:schemeClr val="tx2"/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Large amount of data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Fast processing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Limited capacity of communication networks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7ACB1C7-041A-174E-7D20-31D9DAB02E90}"/>
              </a:ext>
            </a:extLst>
          </p:cNvPr>
          <p:cNvSpPr/>
          <p:nvPr/>
        </p:nvSpPr>
        <p:spPr>
          <a:xfrm>
            <a:off x="6160293" y="4124057"/>
            <a:ext cx="3824205" cy="190759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 Trade-off:</a:t>
            </a:r>
          </a:p>
          <a:p>
            <a:pPr algn="ctr"/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en-US" sz="2000" dirty="0"/>
              <a:t>Transmitted information – Channel saturation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2B9815C-3337-C8C6-A18E-B8D0F45FD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096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07AD-6C46-30F7-9EDA-ADE3E4DD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 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A41E5-6520-1A96-1A4A-B343FF40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6700" y="3327027"/>
            <a:ext cx="4071934" cy="1716460"/>
          </a:xfrm>
        </p:spPr>
        <p:txBody>
          <a:bodyPr>
            <a:normAutofit/>
          </a:bodyPr>
          <a:lstStyle/>
          <a:p>
            <a:r>
              <a:rPr lang="en-US" b="1" dirty="0"/>
              <a:t>Heterogeneous analysis: </a:t>
            </a:r>
            <a:r>
              <a:rPr lang="en-US" dirty="0"/>
              <a:t>data of the same kind</a:t>
            </a:r>
          </a:p>
          <a:p>
            <a:r>
              <a:rPr lang="en-US" b="1" dirty="0"/>
              <a:t>Homogeneous analysis: </a:t>
            </a:r>
            <a:r>
              <a:rPr lang="en-US" dirty="0"/>
              <a:t>data of different kind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C65AED2-E665-36FE-D0B5-A61166BA74B6}"/>
              </a:ext>
            </a:extLst>
          </p:cNvPr>
          <p:cNvSpPr/>
          <p:nvPr/>
        </p:nvSpPr>
        <p:spPr>
          <a:xfrm>
            <a:off x="1247776" y="2097691"/>
            <a:ext cx="5076823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Correlations: Principal Component Analysis [2]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4E0C500-7EEF-8C01-CDE1-778322805A0D}"/>
              </a:ext>
            </a:extLst>
          </p:cNvPr>
          <p:cNvSpPr/>
          <p:nvPr/>
        </p:nvSpPr>
        <p:spPr>
          <a:xfrm>
            <a:off x="1147763" y="3327027"/>
            <a:ext cx="5276849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Dimensionality reduction: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Kmeans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Clustering [4] 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AD366A-2E93-F2C3-79A6-C08F7C59AE88}"/>
              </a:ext>
            </a:extLst>
          </p:cNvPr>
          <p:cNvSpPr/>
          <p:nvPr/>
        </p:nvSpPr>
        <p:spPr>
          <a:xfrm>
            <a:off x="1794715" y="4565819"/>
            <a:ext cx="4071934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Validation: binary classification task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D47492A-47F0-23E5-9A25-E6334B43248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3786188" y="3012091"/>
            <a:ext cx="0" cy="3149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811FEF5-5192-1C6A-F2C4-02C61BCD83F3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786188" y="4241427"/>
            <a:ext cx="1" cy="3149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912EA86-E336-5590-0B25-F3C1699EF556}"/>
              </a:ext>
            </a:extLst>
          </p:cNvPr>
          <p:cNvSpPr/>
          <p:nvPr/>
        </p:nvSpPr>
        <p:spPr>
          <a:xfrm>
            <a:off x="2453061" y="5850777"/>
            <a:ext cx="2666250" cy="73802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Network design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B493310-D155-985F-BC65-4C0680FE7E8D}"/>
              </a:ext>
            </a:extLst>
          </p:cNvPr>
          <p:cNvCxnSpPr>
            <a:cxnSpLocks/>
          </p:cNvCxnSpPr>
          <p:nvPr/>
        </p:nvCxnSpPr>
        <p:spPr>
          <a:xfrm flipH="1">
            <a:off x="3786186" y="5514690"/>
            <a:ext cx="1" cy="330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AF3665B6-C63A-95FA-25E9-E0D91708107A}"/>
              </a:ext>
            </a:extLst>
          </p:cNvPr>
          <p:cNvSpPr/>
          <p:nvPr/>
        </p:nvSpPr>
        <p:spPr>
          <a:xfrm>
            <a:off x="7069559" y="2824024"/>
            <a:ext cx="624258" cy="1716460"/>
          </a:xfrm>
          <a:prstGeom prst="leftBrace">
            <a:avLst>
              <a:gd name="adj1" fmla="val 8333"/>
              <a:gd name="adj2" fmla="val 49168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0FC4DD-79B0-60A4-A0C2-8E118ADF9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85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9B084-71C2-0E88-A0D9-F3488CB1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C4F2EA-81D5-67C5-F3F8-65BF23C707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0060" y="1823874"/>
            <a:ext cx="5320748" cy="4707758"/>
          </a:xfr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92BE679-365D-8F7E-9AB1-78FC2EA84E1D}"/>
              </a:ext>
            </a:extLst>
          </p:cNvPr>
          <p:cNvSpPr txBox="1">
            <a:spLocks/>
          </p:cNvSpPr>
          <p:nvPr/>
        </p:nvSpPr>
        <p:spPr>
          <a:xfrm>
            <a:off x="581193" y="3378467"/>
            <a:ext cx="11029615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Start: lie on the deckchair, get up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Groom: move in the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Relax: go for a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Prepare/drink coffee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Prepare/eat sandwich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Cleanup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Break: lie on the deckchair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87A9D1-7A0E-CC48-8651-6422C122D58F}"/>
              </a:ext>
            </a:extLst>
          </p:cNvPr>
          <p:cNvSpPr txBox="1"/>
          <p:nvPr/>
        </p:nvSpPr>
        <p:spPr>
          <a:xfrm>
            <a:off x="581191" y="3286331"/>
            <a:ext cx="5533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Termed activity of daily living (ADL) dataset: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9E5C42-05EF-8DAA-A17C-9CAE514FFBE0}"/>
              </a:ext>
            </a:extLst>
          </p:cNvPr>
          <p:cNvSpPr txBox="1"/>
          <p:nvPr/>
        </p:nvSpPr>
        <p:spPr>
          <a:xfrm>
            <a:off x="581191" y="1970229"/>
            <a:ext cx="7626927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Dataset:  </a:t>
            </a:r>
          </a:p>
          <a:p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tx2"/>
                </a:solidFill>
              </a:rPr>
              <a:t>OPPORTUNITY Activity Recognition Dataset [1] </a:t>
            </a:r>
          </a:p>
          <a:p>
            <a:endParaRPr lang="en-US" sz="1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B4703E-35CA-0CF0-38B1-EA2E79C40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078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33995-2627-DD0A-6667-BB60584EC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46CFE9-53AC-F096-DDBC-B4C00A67C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4259" y="2320420"/>
            <a:ext cx="8704614" cy="4439547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2D79394-B6CB-2E84-8F12-6CD06E077172}"/>
              </a:ext>
            </a:extLst>
          </p:cNvPr>
          <p:cNvSpPr txBox="1">
            <a:spLocks/>
          </p:cNvSpPr>
          <p:nvPr/>
        </p:nvSpPr>
        <p:spPr>
          <a:xfrm>
            <a:off x="581192" y="3122766"/>
            <a:ext cx="4477697" cy="14174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Inertial Measurement Units (IMU) accelerators and gyroscopes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Triaxial accelerometers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091462C-6B6B-97D9-186C-4E6D74EA87C6}"/>
                  </a:ext>
                </a:extLst>
              </p:cNvPr>
              <p:cNvSpPr txBox="1"/>
              <p:nvPr/>
            </p:nvSpPr>
            <p:spPr>
              <a:xfrm>
                <a:off x="581192" y="5008652"/>
                <a:ext cx="5320748" cy="736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accent2">
                        <a:lumMod val="75000"/>
                      </a:schemeClr>
                    </a:solidFill>
                  </a:rPr>
                  <a:t>Pre-processing: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𝑴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rad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b="1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091462C-6B6B-97D9-186C-4E6D74EA87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5008652"/>
                <a:ext cx="5320748" cy="736997"/>
              </a:xfrm>
              <a:prstGeom prst="rect">
                <a:avLst/>
              </a:prstGeom>
              <a:blipFill>
                <a:blip r:embed="rId3"/>
                <a:stretch>
                  <a:fillRect l="-1190" t="-5085" b="-8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61B3F08D-A0E2-7354-7FD9-CB18AD3E7A33}"/>
              </a:ext>
            </a:extLst>
          </p:cNvPr>
          <p:cNvSpPr txBox="1"/>
          <p:nvPr/>
        </p:nvSpPr>
        <p:spPr>
          <a:xfrm>
            <a:off x="581192" y="2722656"/>
            <a:ext cx="1781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Sensor types: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057EFC-1BFA-3DBE-5ECB-034FDE8E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383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AA991-35E6-2ADB-E563-5D9F15CF8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Correlations: Principal Component Analysis (PCA) [2]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B09C73-376F-0B75-20AF-A368ACEF9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009612" cy="3678303"/>
          </a:xfrm>
        </p:spPr>
        <p:txBody>
          <a:bodyPr/>
          <a:lstStyle/>
          <a:p>
            <a:r>
              <a:rPr lang="en-GB" dirty="0"/>
              <a:t>Dimensionality reduction technique based on the correlation among features;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Principal Components (PCs): </a:t>
            </a:r>
            <a:r>
              <a:rPr lang="en-GB" dirty="0"/>
              <a:t>linear combination of original features;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Explained Variance: </a:t>
            </a:r>
            <a:r>
              <a:rPr lang="en-GB" dirty="0"/>
              <a:t>measurement of the percentage of variance which can be attributed to each of the PCs: </a:t>
            </a:r>
          </a:p>
          <a:p>
            <a:endParaRPr lang="en-US" dirty="0"/>
          </a:p>
        </p:txBody>
      </p:sp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E525F9CB-E60C-8888-1431-0279A7EB6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740" y="5287313"/>
            <a:ext cx="1929332" cy="86853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393A8A-1E58-5A05-E890-1C9F4D706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5A754-0841-DFA2-3C42-1C2A54AD0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2909" y="1748858"/>
            <a:ext cx="4270702" cy="502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442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AA991-35E6-2ADB-E563-5D9F15CF8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Correlations: Principal Component Analysis (PCA)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570933-8673-D9B6-353F-BD394AA25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47CF775-FC99-E5DA-345D-C3CD707D8D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863" y="2092956"/>
            <a:ext cx="9302273" cy="4228306"/>
          </a:xfrm>
        </p:spPr>
      </p:pic>
    </p:spTree>
    <p:extLst>
      <p:ext uri="{BB962C8B-B14F-4D97-AF65-F5344CB8AC3E}">
        <p14:creationId xmlns:p14="http://schemas.microsoft.com/office/powerpoint/2010/main" val="107406270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176</TotalTime>
  <Words>619</Words>
  <Application>Microsoft Macintosh PowerPoint</Application>
  <PresentationFormat>Widescreen</PresentationFormat>
  <Paragraphs>106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Cambria Math</vt:lpstr>
      <vt:lpstr>Gill Sans MT</vt:lpstr>
      <vt:lpstr>Helvetica</vt:lpstr>
      <vt:lpstr>Wingdings 2</vt:lpstr>
      <vt:lpstr>Dividend</vt:lpstr>
      <vt:lpstr>Efficient information distribution in Internet of Medical Things (IoMT) scenarios </vt:lpstr>
      <vt:lpstr>Internet of medical things (iomt):    architecture</vt:lpstr>
      <vt:lpstr>Internet of medical things (iomt):    advantages</vt:lpstr>
      <vt:lpstr>Internet of medical things (iomt):    challanges</vt:lpstr>
      <vt:lpstr>Work outline</vt:lpstr>
      <vt:lpstr>Dataset </vt:lpstr>
      <vt:lpstr>Dataset</vt:lpstr>
      <vt:lpstr>Correlations: Principal Component Analysis (PCA) [2]</vt:lpstr>
      <vt:lpstr>Correlations: Principal Component Analysis (PCA) </vt:lpstr>
      <vt:lpstr>Dimensionality reduction: Clustering</vt:lpstr>
      <vt:lpstr>Dimensionality reduction: Clustering</vt:lpstr>
      <vt:lpstr>Validation: binary classification</vt:lpstr>
      <vt:lpstr>Classification of homogeneous data</vt:lpstr>
      <vt:lpstr>Classification of homogeneous data</vt:lpstr>
      <vt:lpstr>Classification of heterogeneous data</vt:lpstr>
      <vt:lpstr>checkpoint</vt:lpstr>
      <vt:lpstr>References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Zattarin</dc:creator>
  <cp:lastModifiedBy>Nicole Zattarin</cp:lastModifiedBy>
  <cp:revision>6</cp:revision>
  <dcterms:created xsi:type="dcterms:W3CDTF">2022-07-10T09:35:38Z</dcterms:created>
  <dcterms:modified xsi:type="dcterms:W3CDTF">2022-07-15T10:44:22Z</dcterms:modified>
</cp:coreProperties>
</file>

<file path=docProps/thumbnail.jpeg>
</file>